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304" r:id="rId2"/>
    <p:sldId id="287" r:id="rId3"/>
    <p:sldId id="293" r:id="rId4"/>
    <p:sldId id="303" r:id="rId5"/>
    <p:sldId id="290" r:id="rId6"/>
    <p:sldId id="294" r:id="rId7"/>
    <p:sldId id="272" r:id="rId8"/>
    <p:sldId id="279" r:id="rId9"/>
    <p:sldId id="297" r:id="rId10"/>
    <p:sldId id="300" r:id="rId11"/>
    <p:sldId id="301" r:id="rId12"/>
    <p:sldId id="278" r:id="rId13"/>
    <p:sldId id="298" r:id="rId14"/>
    <p:sldId id="280" r:id="rId15"/>
    <p:sldId id="277" r:id="rId16"/>
    <p:sldId id="282" r:id="rId17"/>
  </p:sldIdLst>
  <p:sldSz cx="9144000" cy="5143500" type="screen16x9"/>
  <p:notesSz cx="6805613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BAC3"/>
    <a:srgbClr val="EDD41F"/>
    <a:srgbClr val="F63616"/>
    <a:srgbClr val="EF771D"/>
    <a:srgbClr val="18F45C"/>
    <a:srgbClr val="14F8AC"/>
    <a:srgbClr val="9425E7"/>
    <a:srgbClr val="DB1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9" autoAdjust="0"/>
  </p:normalViewPr>
  <p:slideViewPr>
    <p:cSldViewPr snapToGrid="0" snapToObjects="1">
      <p:cViewPr varScale="1">
        <p:scale>
          <a:sx n="97" d="100"/>
          <a:sy n="97" d="100"/>
        </p:scale>
        <p:origin x="78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-3150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AU"/>
              <a:t>Corolla ULP – Renault Zoe EV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2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3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 smtClean="0">
                        <a:solidFill>
                          <a:schemeClr val="tx1"/>
                        </a:solidFill>
                      </a:rPr>
                      <a:t>EV</a:t>
                    </a:r>
                    <a:endParaRPr lang="en-US" b="1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 smtClean="0">
                        <a:solidFill>
                          <a:schemeClr val="tx1"/>
                        </a:solidFill>
                      </a:rPr>
                      <a:t>Unleaded</a:t>
                    </a:r>
                    <a:endParaRPr lang="en-US" b="1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Sheet1!$A$7:$C$7</c:f>
              <c:strCache>
                <c:ptCount val="3"/>
                <c:pt idx="0">
                  <c:v>EV CO2</c:v>
                </c:pt>
                <c:pt idx="1">
                  <c:v>ULP CO2</c:v>
                </c:pt>
                <c:pt idx="2">
                  <c:v>23,000km</c:v>
                </c:pt>
              </c:strCache>
            </c:strRef>
          </c:cat>
          <c:val>
            <c:numRef>
              <c:f>Sheet1!$A$8:$C$8</c:f>
              <c:numCache>
                <c:formatCode>General</c:formatCode>
                <c:ptCount val="3"/>
                <c:pt idx="0">
                  <c:v>2093</c:v>
                </c:pt>
                <c:pt idx="1">
                  <c:v>3851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AU"/>
              <a:t>Corolla ULP – Renault Zoe EV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2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3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EV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Unleaded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Sheet1!$A$11:$C$11</c:f>
              <c:strCache>
                <c:ptCount val="3"/>
                <c:pt idx="0">
                  <c:v>EV Energy Cost</c:v>
                </c:pt>
                <c:pt idx="1">
                  <c:v>ULP Fuel Cost</c:v>
                </c:pt>
                <c:pt idx="2">
                  <c:v>23,000km</c:v>
                </c:pt>
              </c:strCache>
            </c:strRef>
          </c:cat>
          <c:val>
            <c:numRef>
              <c:f>Sheet1!$A$12:$C$12</c:f>
              <c:numCache>
                <c:formatCode>General</c:formatCode>
                <c:ptCount val="3"/>
                <c:pt idx="0">
                  <c:v>837</c:v>
                </c:pt>
                <c:pt idx="1">
                  <c:v>1921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AU" b="1"/>
              <a:t>Energy Cost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890133456990045E-2"/>
          <c:y val="6.2207659467028449E-2"/>
          <c:w val="0.88032841889802871"/>
          <c:h val="0.852571917363283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Sheet1!$A$41:$C$41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Sheet1!$A$42:$C$42</c:f>
              <c:numCache>
                <c:formatCode>0%</c:formatCode>
                <c:ptCount val="3"/>
                <c:pt idx="0">
                  <c:v>0.94</c:v>
                </c:pt>
                <c:pt idx="1">
                  <c:v>0.95</c:v>
                </c:pt>
                <c:pt idx="2">
                  <c:v>0.75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364381888"/>
        <c:axId val="364382672"/>
      </c:barChart>
      <c:catAx>
        <c:axId val="364381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4382672"/>
        <c:crosses val="autoZero"/>
        <c:auto val="1"/>
        <c:lblAlgn val="ctr"/>
        <c:lblOffset val="100"/>
        <c:noMultiLvlLbl val="0"/>
      </c:catAx>
      <c:valAx>
        <c:axId val="364382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438188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375611-A9DB-43BF-AF2B-D236C9FD3F33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33EA019F-E749-4388-802E-A2A1EAC05D3C}">
      <dgm:prSet phldrT="[Text]"/>
      <dgm:spPr>
        <a:solidFill>
          <a:srgbClr val="00B0F0"/>
        </a:solidFill>
      </dgm:spPr>
      <dgm:t>
        <a:bodyPr/>
        <a:lstStyle/>
        <a:p>
          <a:r>
            <a:rPr lang="en-AU" b="1" dirty="0" smtClean="0">
              <a:solidFill>
                <a:schemeClr val="tx1"/>
              </a:solidFill>
            </a:rPr>
            <a:t>EV Strategy</a:t>
          </a:r>
          <a:endParaRPr lang="en-AU" b="1" dirty="0">
            <a:solidFill>
              <a:schemeClr val="tx1"/>
            </a:solidFill>
          </a:endParaRPr>
        </a:p>
      </dgm:t>
    </dgm:pt>
    <dgm:pt modelId="{58BAE42A-28C2-4174-B908-61DA16AAA855}" type="parTrans" cxnId="{69EBB78B-273A-4333-B438-805786E14B4E}">
      <dgm:prSet/>
      <dgm:spPr/>
      <dgm:t>
        <a:bodyPr/>
        <a:lstStyle/>
        <a:p>
          <a:endParaRPr lang="en-AU"/>
        </a:p>
      </dgm:t>
    </dgm:pt>
    <dgm:pt modelId="{0336D257-A98A-438E-B31A-96EF937F1400}" type="sibTrans" cxnId="{69EBB78B-273A-4333-B438-805786E14B4E}">
      <dgm:prSet/>
      <dgm:spPr/>
      <dgm:t>
        <a:bodyPr/>
        <a:lstStyle/>
        <a:p>
          <a:endParaRPr lang="en-AU"/>
        </a:p>
      </dgm:t>
    </dgm:pt>
    <dgm:pt modelId="{313D7D8C-176A-48B6-B68B-9E6BC43AB06F}">
      <dgm:prSet phldrT="[Text]" custT="1"/>
      <dgm:spPr/>
      <dgm:t>
        <a:bodyPr/>
        <a:lstStyle/>
        <a:p>
          <a:r>
            <a:rPr lang="en-AU" sz="1050" b="1" dirty="0" smtClean="0">
              <a:solidFill>
                <a:schemeClr val="tx1"/>
              </a:solidFill>
            </a:rPr>
            <a:t>Increase EV &amp; Hybrid Vehicles</a:t>
          </a:r>
          <a:endParaRPr lang="en-AU" sz="1050" b="1" dirty="0">
            <a:solidFill>
              <a:schemeClr val="tx1"/>
            </a:solidFill>
          </a:endParaRPr>
        </a:p>
      </dgm:t>
    </dgm:pt>
    <dgm:pt modelId="{61CD1B71-739F-48F3-8E38-C97B569B2D7F}" type="parTrans" cxnId="{4B06682D-EEAE-45E5-B601-9EDB34D0B50E}">
      <dgm:prSet/>
      <dgm:spPr/>
      <dgm:t>
        <a:bodyPr/>
        <a:lstStyle/>
        <a:p>
          <a:endParaRPr lang="en-AU"/>
        </a:p>
      </dgm:t>
    </dgm:pt>
    <dgm:pt modelId="{3321E7C8-2E4C-4FAE-ABF1-885B5D9B66CB}" type="sibTrans" cxnId="{4B06682D-EEAE-45E5-B601-9EDB34D0B50E}">
      <dgm:prSet/>
      <dgm:spPr/>
      <dgm:t>
        <a:bodyPr/>
        <a:lstStyle/>
        <a:p>
          <a:endParaRPr lang="en-AU"/>
        </a:p>
      </dgm:t>
    </dgm:pt>
    <dgm:pt modelId="{9CEC6DE8-5BA2-43F5-A965-9F2FD7240CE3}">
      <dgm:prSet phldrT="[Text]" custT="1"/>
      <dgm:spPr>
        <a:solidFill>
          <a:srgbClr val="DB1DEF"/>
        </a:solidFill>
      </dgm:spPr>
      <dgm:t>
        <a:bodyPr/>
        <a:lstStyle/>
        <a:p>
          <a:r>
            <a:rPr lang="en-AU" sz="1050" b="1" dirty="0" smtClean="0">
              <a:solidFill>
                <a:schemeClr val="tx1"/>
              </a:solidFill>
            </a:rPr>
            <a:t>Business Use Only</a:t>
          </a:r>
          <a:endParaRPr lang="en-AU" sz="1050" b="1" dirty="0">
            <a:solidFill>
              <a:schemeClr val="tx1"/>
            </a:solidFill>
          </a:endParaRPr>
        </a:p>
      </dgm:t>
    </dgm:pt>
    <dgm:pt modelId="{EB643E66-4669-468D-859A-1D40B2F29BF4}" type="parTrans" cxnId="{9D7E74F0-00BE-405C-9A85-168610930A2B}">
      <dgm:prSet/>
      <dgm:spPr/>
      <dgm:t>
        <a:bodyPr/>
        <a:lstStyle/>
        <a:p>
          <a:endParaRPr lang="en-AU"/>
        </a:p>
      </dgm:t>
    </dgm:pt>
    <dgm:pt modelId="{B880AEB7-1877-4D84-8EE2-A0DB53D6422B}" type="sibTrans" cxnId="{9D7E74F0-00BE-405C-9A85-168610930A2B}">
      <dgm:prSet/>
      <dgm:spPr/>
      <dgm:t>
        <a:bodyPr/>
        <a:lstStyle/>
        <a:p>
          <a:endParaRPr lang="en-AU"/>
        </a:p>
      </dgm:t>
    </dgm:pt>
    <dgm:pt modelId="{153D0FED-6A40-4FD6-96DA-06E77CB8F73F}">
      <dgm:prSet phldrT="[Text]" custT="1"/>
      <dgm:spPr>
        <a:solidFill>
          <a:srgbClr val="18F45C"/>
        </a:solidFill>
      </dgm:spPr>
      <dgm:t>
        <a:bodyPr/>
        <a:lstStyle/>
        <a:p>
          <a:r>
            <a:rPr lang="en-AU" sz="1050" b="1" dirty="0" smtClean="0">
              <a:solidFill>
                <a:schemeClr val="tx1"/>
              </a:solidFill>
            </a:rPr>
            <a:t>Monitor Community Uptake</a:t>
          </a:r>
          <a:endParaRPr lang="en-AU" sz="1050" b="1" dirty="0">
            <a:solidFill>
              <a:schemeClr val="tx1"/>
            </a:solidFill>
          </a:endParaRPr>
        </a:p>
      </dgm:t>
    </dgm:pt>
    <dgm:pt modelId="{7307B255-999A-4FDC-8AB9-F7C81B061149}" type="parTrans" cxnId="{DAB3F1CB-8059-462B-A960-D71B4ED86CF8}">
      <dgm:prSet/>
      <dgm:spPr/>
      <dgm:t>
        <a:bodyPr/>
        <a:lstStyle/>
        <a:p>
          <a:endParaRPr lang="en-AU"/>
        </a:p>
      </dgm:t>
    </dgm:pt>
    <dgm:pt modelId="{C08E3E95-CE7D-4E59-8E69-F5FE3C83D2C1}" type="sibTrans" cxnId="{DAB3F1CB-8059-462B-A960-D71B4ED86CF8}">
      <dgm:prSet/>
      <dgm:spPr/>
      <dgm:t>
        <a:bodyPr/>
        <a:lstStyle/>
        <a:p>
          <a:endParaRPr lang="en-AU"/>
        </a:p>
      </dgm:t>
    </dgm:pt>
    <dgm:pt modelId="{801AE84D-480E-4920-85EE-A1D9CC6B509B}">
      <dgm:prSet phldrT="[Text]" custT="1"/>
      <dgm:spPr>
        <a:solidFill>
          <a:srgbClr val="EDD41F"/>
        </a:solidFill>
      </dgm:spPr>
      <dgm:t>
        <a:bodyPr/>
        <a:lstStyle/>
        <a:p>
          <a:r>
            <a:rPr lang="en-AU" sz="1050" b="1" dirty="0" smtClean="0">
              <a:solidFill>
                <a:schemeClr val="tx1"/>
              </a:solidFill>
            </a:rPr>
            <a:t>Continual Review Emerging EV Technology</a:t>
          </a:r>
          <a:endParaRPr lang="en-AU" sz="1050" b="1" dirty="0">
            <a:solidFill>
              <a:schemeClr val="tx1"/>
            </a:solidFill>
          </a:endParaRPr>
        </a:p>
      </dgm:t>
    </dgm:pt>
    <dgm:pt modelId="{0A08D469-841A-4E1D-8CE4-4D5A57F6E01F}" type="parTrans" cxnId="{C714DC81-8DB3-4AC3-B9D9-3A37571A1DAF}">
      <dgm:prSet/>
      <dgm:spPr/>
      <dgm:t>
        <a:bodyPr/>
        <a:lstStyle/>
        <a:p>
          <a:endParaRPr lang="en-AU"/>
        </a:p>
      </dgm:t>
    </dgm:pt>
    <dgm:pt modelId="{6C43FE46-B0A6-4A79-8172-5F5F11681F9B}" type="sibTrans" cxnId="{C714DC81-8DB3-4AC3-B9D9-3A37571A1DAF}">
      <dgm:prSet/>
      <dgm:spPr/>
      <dgm:t>
        <a:bodyPr/>
        <a:lstStyle/>
        <a:p>
          <a:endParaRPr lang="en-AU"/>
        </a:p>
      </dgm:t>
    </dgm:pt>
    <dgm:pt modelId="{C767B018-595F-44B3-9408-A836AE5EA64C}">
      <dgm:prSet phldrT="[Text]" custT="1"/>
      <dgm:spPr>
        <a:solidFill>
          <a:srgbClr val="EF771D"/>
        </a:solidFill>
      </dgm:spPr>
      <dgm:t>
        <a:bodyPr/>
        <a:lstStyle/>
        <a:p>
          <a:r>
            <a:rPr lang="en-AU" sz="1050" b="1" dirty="0" smtClean="0">
              <a:solidFill>
                <a:schemeClr val="tx1"/>
              </a:solidFill>
            </a:rPr>
            <a:t>Increase Charging Stations</a:t>
          </a:r>
          <a:endParaRPr lang="en-AU" sz="1050" b="1" dirty="0">
            <a:solidFill>
              <a:schemeClr val="tx1"/>
            </a:solidFill>
          </a:endParaRPr>
        </a:p>
      </dgm:t>
    </dgm:pt>
    <dgm:pt modelId="{D972189C-BE12-4C0C-BB26-9B02EAAD38AE}" type="parTrans" cxnId="{D3364883-587D-4B14-9A7B-5F9446B599A1}">
      <dgm:prSet/>
      <dgm:spPr/>
      <dgm:t>
        <a:bodyPr/>
        <a:lstStyle/>
        <a:p>
          <a:endParaRPr lang="en-AU"/>
        </a:p>
      </dgm:t>
    </dgm:pt>
    <dgm:pt modelId="{964C6470-DA9C-459C-933E-59CFE77C8C21}" type="sibTrans" cxnId="{D3364883-587D-4B14-9A7B-5F9446B599A1}">
      <dgm:prSet/>
      <dgm:spPr/>
      <dgm:t>
        <a:bodyPr/>
        <a:lstStyle/>
        <a:p>
          <a:endParaRPr lang="en-AU"/>
        </a:p>
      </dgm:t>
    </dgm:pt>
    <dgm:pt modelId="{24352C4B-09C5-4321-9CEB-572B03B37A69}">
      <dgm:prSet phldrT="[Text]" custT="1"/>
      <dgm:spPr>
        <a:solidFill>
          <a:srgbClr val="F63616"/>
        </a:solidFill>
      </dgm:spPr>
      <dgm:t>
        <a:bodyPr/>
        <a:lstStyle/>
        <a:p>
          <a:r>
            <a:rPr lang="en-AU" sz="1050" b="1" dirty="0" smtClean="0">
              <a:solidFill>
                <a:schemeClr val="tx1"/>
              </a:solidFill>
            </a:rPr>
            <a:t>Evaluate Charging Station Data</a:t>
          </a:r>
          <a:endParaRPr lang="en-AU" sz="1050" b="1" dirty="0">
            <a:solidFill>
              <a:schemeClr val="tx1"/>
            </a:solidFill>
          </a:endParaRPr>
        </a:p>
      </dgm:t>
    </dgm:pt>
    <dgm:pt modelId="{17E58978-45DD-4BF6-A1FE-04E01E9C4B62}" type="parTrans" cxnId="{3D08AE49-826E-414E-A823-3DA1C0D8BCDB}">
      <dgm:prSet/>
      <dgm:spPr/>
      <dgm:t>
        <a:bodyPr/>
        <a:lstStyle/>
        <a:p>
          <a:endParaRPr lang="en-AU"/>
        </a:p>
      </dgm:t>
    </dgm:pt>
    <dgm:pt modelId="{2AA2A3FA-74DC-4BD0-9316-F5A5308B49CF}" type="sibTrans" cxnId="{3D08AE49-826E-414E-A823-3DA1C0D8BCDB}">
      <dgm:prSet/>
      <dgm:spPr/>
      <dgm:t>
        <a:bodyPr/>
        <a:lstStyle/>
        <a:p>
          <a:endParaRPr lang="en-AU"/>
        </a:p>
      </dgm:t>
    </dgm:pt>
    <dgm:pt modelId="{D048FE7D-4ED7-4465-A714-AF5A3967A1C9}">
      <dgm:prSet custT="1"/>
      <dgm:spPr>
        <a:solidFill>
          <a:srgbClr val="07BAC3"/>
        </a:solidFill>
      </dgm:spPr>
      <dgm:t>
        <a:bodyPr/>
        <a:lstStyle/>
        <a:p>
          <a:r>
            <a:rPr lang="en-AU" sz="1050" b="1" dirty="0" smtClean="0">
              <a:solidFill>
                <a:schemeClr val="tx1"/>
              </a:solidFill>
            </a:rPr>
            <a:t>Community Awareness</a:t>
          </a:r>
          <a:endParaRPr lang="en-AU" sz="1050" b="1" dirty="0">
            <a:solidFill>
              <a:schemeClr val="tx1"/>
            </a:solidFill>
          </a:endParaRPr>
        </a:p>
      </dgm:t>
    </dgm:pt>
    <dgm:pt modelId="{A0ECDD9C-5956-4FF5-B7FB-B01BC4C927BB}" type="parTrans" cxnId="{B13A0E42-2E09-47FB-B65C-F084CB1E83DF}">
      <dgm:prSet/>
      <dgm:spPr/>
      <dgm:t>
        <a:bodyPr/>
        <a:lstStyle/>
        <a:p>
          <a:endParaRPr lang="en-AU"/>
        </a:p>
      </dgm:t>
    </dgm:pt>
    <dgm:pt modelId="{0AB90320-86E2-479C-B176-BA63EE677EF5}" type="sibTrans" cxnId="{B13A0E42-2E09-47FB-B65C-F084CB1E83DF}">
      <dgm:prSet/>
      <dgm:spPr/>
      <dgm:t>
        <a:bodyPr/>
        <a:lstStyle/>
        <a:p>
          <a:endParaRPr lang="en-AU"/>
        </a:p>
      </dgm:t>
    </dgm:pt>
    <dgm:pt modelId="{826D8A36-244C-409F-BB1B-4EC15C9BCE94}" type="pres">
      <dgm:prSet presAssocID="{91375611-A9DB-43BF-AF2B-D236C9FD3F3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5522F484-23E3-4C05-A8D8-3EBC300C1927}" type="pres">
      <dgm:prSet presAssocID="{33EA019F-E749-4388-802E-A2A1EAC05D3C}" presName="centerShape" presStyleLbl="node0" presStyleIdx="0" presStyleCnt="1"/>
      <dgm:spPr/>
      <dgm:t>
        <a:bodyPr/>
        <a:lstStyle/>
        <a:p>
          <a:endParaRPr lang="en-AU"/>
        </a:p>
      </dgm:t>
    </dgm:pt>
    <dgm:pt modelId="{E3989D6C-C34D-4A4E-A989-A14AF0CE05FF}" type="pres">
      <dgm:prSet presAssocID="{313D7D8C-176A-48B6-B68B-9E6BC43AB06F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0BDDEBA-8449-4E7F-B633-4E1E8F613892}" type="pres">
      <dgm:prSet presAssocID="{313D7D8C-176A-48B6-B68B-9E6BC43AB06F}" presName="dummy" presStyleCnt="0"/>
      <dgm:spPr/>
    </dgm:pt>
    <dgm:pt modelId="{067BB0F7-FA70-4B40-8AA4-904BE6FCF89C}" type="pres">
      <dgm:prSet presAssocID="{3321E7C8-2E4C-4FAE-ABF1-885B5D9B66CB}" presName="sibTrans" presStyleLbl="sibTrans2D1" presStyleIdx="0" presStyleCnt="7"/>
      <dgm:spPr/>
      <dgm:t>
        <a:bodyPr/>
        <a:lstStyle/>
        <a:p>
          <a:endParaRPr lang="en-AU"/>
        </a:p>
      </dgm:t>
    </dgm:pt>
    <dgm:pt modelId="{84028DD4-2DF2-4C00-B166-93E39F654EB9}" type="pres">
      <dgm:prSet presAssocID="{9CEC6DE8-5BA2-43F5-A965-9F2FD7240CE3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42B4812-5A2C-42EB-B2BD-A948FAF18AEB}" type="pres">
      <dgm:prSet presAssocID="{9CEC6DE8-5BA2-43F5-A965-9F2FD7240CE3}" presName="dummy" presStyleCnt="0"/>
      <dgm:spPr/>
    </dgm:pt>
    <dgm:pt modelId="{432156CE-06E5-4F13-AEBC-827538338D04}" type="pres">
      <dgm:prSet presAssocID="{B880AEB7-1877-4D84-8EE2-A0DB53D6422B}" presName="sibTrans" presStyleLbl="sibTrans2D1" presStyleIdx="1" presStyleCnt="7"/>
      <dgm:spPr/>
      <dgm:t>
        <a:bodyPr/>
        <a:lstStyle/>
        <a:p>
          <a:endParaRPr lang="en-AU"/>
        </a:p>
      </dgm:t>
    </dgm:pt>
    <dgm:pt modelId="{55BF4017-2CDE-4BEC-A634-D37EE8AD0958}" type="pres">
      <dgm:prSet presAssocID="{D048FE7D-4ED7-4465-A714-AF5A3967A1C9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FCF229E-6C39-4394-9B76-B22C377A41D0}" type="pres">
      <dgm:prSet presAssocID="{D048FE7D-4ED7-4465-A714-AF5A3967A1C9}" presName="dummy" presStyleCnt="0"/>
      <dgm:spPr/>
    </dgm:pt>
    <dgm:pt modelId="{F6A9B9F7-1F4C-4B02-B60C-FC729A82D43C}" type="pres">
      <dgm:prSet presAssocID="{0AB90320-86E2-479C-B176-BA63EE677EF5}" presName="sibTrans" presStyleLbl="sibTrans2D1" presStyleIdx="2" presStyleCnt="7"/>
      <dgm:spPr/>
      <dgm:t>
        <a:bodyPr/>
        <a:lstStyle/>
        <a:p>
          <a:endParaRPr lang="en-AU"/>
        </a:p>
      </dgm:t>
    </dgm:pt>
    <dgm:pt modelId="{0834373A-1F52-4A04-88C3-A11E6C158226}" type="pres">
      <dgm:prSet presAssocID="{153D0FED-6A40-4FD6-96DA-06E77CB8F73F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BAF68A3-C09D-4A03-B350-FEBF0437137B}" type="pres">
      <dgm:prSet presAssocID="{153D0FED-6A40-4FD6-96DA-06E77CB8F73F}" presName="dummy" presStyleCnt="0"/>
      <dgm:spPr/>
    </dgm:pt>
    <dgm:pt modelId="{DDAD7C99-B344-48C1-8486-E134773AE4C3}" type="pres">
      <dgm:prSet presAssocID="{C08E3E95-CE7D-4E59-8E69-F5FE3C83D2C1}" presName="sibTrans" presStyleLbl="sibTrans2D1" presStyleIdx="3" presStyleCnt="7"/>
      <dgm:spPr/>
      <dgm:t>
        <a:bodyPr/>
        <a:lstStyle/>
        <a:p>
          <a:endParaRPr lang="en-AU"/>
        </a:p>
      </dgm:t>
    </dgm:pt>
    <dgm:pt modelId="{1D244AB5-E632-4B30-AB32-786B40F55018}" type="pres">
      <dgm:prSet presAssocID="{C767B018-595F-44B3-9408-A836AE5EA64C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694B83D-9E9E-49CF-9FAC-7E470A2CD011}" type="pres">
      <dgm:prSet presAssocID="{C767B018-595F-44B3-9408-A836AE5EA64C}" presName="dummy" presStyleCnt="0"/>
      <dgm:spPr/>
    </dgm:pt>
    <dgm:pt modelId="{35164D2D-4FA4-4D6C-BBA3-B88216574A4F}" type="pres">
      <dgm:prSet presAssocID="{964C6470-DA9C-459C-933E-59CFE77C8C21}" presName="sibTrans" presStyleLbl="sibTrans2D1" presStyleIdx="4" presStyleCnt="7"/>
      <dgm:spPr/>
      <dgm:t>
        <a:bodyPr/>
        <a:lstStyle/>
        <a:p>
          <a:endParaRPr lang="en-AU"/>
        </a:p>
      </dgm:t>
    </dgm:pt>
    <dgm:pt modelId="{00C0968D-EDA6-4F6E-91C6-7C2CEB7C336B}" type="pres">
      <dgm:prSet presAssocID="{24352C4B-09C5-4321-9CEB-572B03B37A6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A419199-DB90-4150-802D-D7A357219972}" type="pres">
      <dgm:prSet presAssocID="{24352C4B-09C5-4321-9CEB-572B03B37A69}" presName="dummy" presStyleCnt="0"/>
      <dgm:spPr/>
    </dgm:pt>
    <dgm:pt modelId="{48255A31-26C5-4B37-8381-33D4196AEE7F}" type="pres">
      <dgm:prSet presAssocID="{2AA2A3FA-74DC-4BD0-9316-F5A5308B49CF}" presName="sibTrans" presStyleLbl="sibTrans2D1" presStyleIdx="5" presStyleCnt="7"/>
      <dgm:spPr/>
      <dgm:t>
        <a:bodyPr/>
        <a:lstStyle/>
        <a:p>
          <a:endParaRPr lang="en-AU"/>
        </a:p>
      </dgm:t>
    </dgm:pt>
    <dgm:pt modelId="{A79CEBC8-08AF-4A3C-B207-4A8F05E76F26}" type="pres">
      <dgm:prSet presAssocID="{801AE84D-480E-4920-85EE-A1D9CC6B509B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376AC10-1D18-4020-BC48-BF03469F3C87}" type="pres">
      <dgm:prSet presAssocID="{801AE84D-480E-4920-85EE-A1D9CC6B509B}" presName="dummy" presStyleCnt="0"/>
      <dgm:spPr/>
    </dgm:pt>
    <dgm:pt modelId="{94DFFED4-52CC-4764-8FB7-955578D09302}" type="pres">
      <dgm:prSet presAssocID="{6C43FE46-B0A6-4A79-8172-5F5F11681F9B}" presName="sibTrans" presStyleLbl="sibTrans2D1" presStyleIdx="6" presStyleCnt="7"/>
      <dgm:spPr/>
      <dgm:t>
        <a:bodyPr/>
        <a:lstStyle/>
        <a:p>
          <a:endParaRPr lang="en-AU"/>
        </a:p>
      </dgm:t>
    </dgm:pt>
  </dgm:ptLst>
  <dgm:cxnLst>
    <dgm:cxn modelId="{F02F51D0-2274-4D63-92FB-603850537CE2}" type="presOf" srcId="{6C43FE46-B0A6-4A79-8172-5F5F11681F9B}" destId="{94DFFED4-52CC-4764-8FB7-955578D09302}" srcOrd="0" destOrd="0" presId="urn:microsoft.com/office/officeart/2005/8/layout/radial6"/>
    <dgm:cxn modelId="{5ABCFDF1-151C-4302-89C2-10D4B119772B}" type="presOf" srcId="{24352C4B-09C5-4321-9CEB-572B03B37A69}" destId="{00C0968D-EDA6-4F6E-91C6-7C2CEB7C336B}" srcOrd="0" destOrd="0" presId="urn:microsoft.com/office/officeart/2005/8/layout/radial6"/>
    <dgm:cxn modelId="{7486E2C7-B859-4CBE-8AC1-049BD69B92C8}" type="presOf" srcId="{153D0FED-6A40-4FD6-96DA-06E77CB8F73F}" destId="{0834373A-1F52-4A04-88C3-A11E6C158226}" srcOrd="0" destOrd="0" presId="urn:microsoft.com/office/officeart/2005/8/layout/radial6"/>
    <dgm:cxn modelId="{9C7BDB3B-C9D0-4BD3-89EB-A792E0862D8F}" type="presOf" srcId="{964C6470-DA9C-459C-933E-59CFE77C8C21}" destId="{35164D2D-4FA4-4D6C-BBA3-B88216574A4F}" srcOrd="0" destOrd="0" presId="urn:microsoft.com/office/officeart/2005/8/layout/radial6"/>
    <dgm:cxn modelId="{D3364883-587D-4B14-9A7B-5F9446B599A1}" srcId="{33EA019F-E749-4388-802E-A2A1EAC05D3C}" destId="{C767B018-595F-44B3-9408-A836AE5EA64C}" srcOrd="4" destOrd="0" parTransId="{D972189C-BE12-4C0C-BB26-9B02EAAD38AE}" sibTransId="{964C6470-DA9C-459C-933E-59CFE77C8C21}"/>
    <dgm:cxn modelId="{4BF8440F-505D-4486-9B25-DD8E4D7AAFD2}" type="presOf" srcId="{C08E3E95-CE7D-4E59-8E69-F5FE3C83D2C1}" destId="{DDAD7C99-B344-48C1-8486-E134773AE4C3}" srcOrd="0" destOrd="0" presId="urn:microsoft.com/office/officeart/2005/8/layout/radial6"/>
    <dgm:cxn modelId="{4B06682D-EEAE-45E5-B601-9EDB34D0B50E}" srcId="{33EA019F-E749-4388-802E-A2A1EAC05D3C}" destId="{313D7D8C-176A-48B6-B68B-9E6BC43AB06F}" srcOrd="0" destOrd="0" parTransId="{61CD1B71-739F-48F3-8E38-C97B569B2D7F}" sibTransId="{3321E7C8-2E4C-4FAE-ABF1-885B5D9B66CB}"/>
    <dgm:cxn modelId="{9D7E74F0-00BE-405C-9A85-168610930A2B}" srcId="{33EA019F-E749-4388-802E-A2A1EAC05D3C}" destId="{9CEC6DE8-5BA2-43F5-A965-9F2FD7240CE3}" srcOrd="1" destOrd="0" parTransId="{EB643E66-4669-468D-859A-1D40B2F29BF4}" sibTransId="{B880AEB7-1877-4D84-8EE2-A0DB53D6422B}"/>
    <dgm:cxn modelId="{C1F9EB33-8DAC-4811-BEC3-10715D2E853F}" type="presOf" srcId="{0AB90320-86E2-479C-B176-BA63EE677EF5}" destId="{F6A9B9F7-1F4C-4B02-B60C-FC729A82D43C}" srcOrd="0" destOrd="0" presId="urn:microsoft.com/office/officeart/2005/8/layout/radial6"/>
    <dgm:cxn modelId="{1D007F77-C553-4B9B-A0BC-023D58F3C276}" type="presOf" srcId="{3321E7C8-2E4C-4FAE-ABF1-885B5D9B66CB}" destId="{067BB0F7-FA70-4B40-8AA4-904BE6FCF89C}" srcOrd="0" destOrd="0" presId="urn:microsoft.com/office/officeart/2005/8/layout/radial6"/>
    <dgm:cxn modelId="{B6C6BCA9-AB89-462E-B8F3-413B9220C695}" type="presOf" srcId="{33EA019F-E749-4388-802E-A2A1EAC05D3C}" destId="{5522F484-23E3-4C05-A8D8-3EBC300C1927}" srcOrd="0" destOrd="0" presId="urn:microsoft.com/office/officeart/2005/8/layout/radial6"/>
    <dgm:cxn modelId="{371E67C3-140B-495F-9A63-03B0FB5C6B7A}" type="presOf" srcId="{313D7D8C-176A-48B6-B68B-9E6BC43AB06F}" destId="{E3989D6C-C34D-4A4E-A989-A14AF0CE05FF}" srcOrd="0" destOrd="0" presId="urn:microsoft.com/office/officeart/2005/8/layout/radial6"/>
    <dgm:cxn modelId="{81AE901E-D5B1-476F-ADDD-C6F5698AC323}" type="presOf" srcId="{C767B018-595F-44B3-9408-A836AE5EA64C}" destId="{1D244AB5-E632-4B30-AB32-786B40F55018}" srcOrd="0" destOrd="0" presId="urn:microsoft.com/office/officeart/2005/8/layout/radial6"/>
    <dgm:cxn modelId="{2F6A1846-668D-42C4-BF06-88FEC2BB60BA}" type="presOf" srcId="{D048FE7D-4ED7-4465-A714-AF5A3967A1C9}" destId="{55BF4017-2CDE-4BEC-A634-D37EE8AD0958}" srcOrd="0" destOrd="0" presId="urn:microsoft.com/office/officeart/2005/8/layout/radial6"/>
    <dgm:cxn modelId="{4A3F6C41-205A-45A6-9D65-A8F6AFD6CE3C}" type="presOf" srcId="{2AA2A3FA-74DC-4BD0-9316-F5A5308B49CF}" destId="{48255A31-26C5-4B37-8381-33D4196AEE7F}" srcOrd="0" destOrd="0" presId="urn:microsoft.com/office/officeart/2005/8/layout/radial6"/>
    <dgm:cxn modelId="{958ACEDE-3A8C-4E97-9489-AF5B3EF42CC0}" type="presOf" srcId="{B880AEB7-1877-4D84-8EE2-A0DB53D6422B}" destId="{432156CE-06E5-4F13-AEBC-827538338D04}" srcOrd="0" destOrd="0" presId="urn:microsoft.com/office/officeart/2005/8/layout/radial6"/>
    <dgm:cxn modelId="{B13A0E42-2E09-47FB-B65C-F084CB1E83DF}" srcId="{33EA019F-E749-4388-802E-A2A1EAC05D3C}" destId="{D048FE7D-4ED7-4465-A714-AF5A3967A1C9}" srcOrd="2" destOrd="0" parTransId="{A0ECDD9C-5956-4FF5-B7FB-B01BC4C927BB}" sibTransId="{0AB90320-86E2-479C-B176-BA63EE677EF5}"/>
    <dgm:cxn modelId="{C714DC81-8DB3-4AC3-B9D9-3A37571A1DAF}" srcId="{33EA019F-E749-4388-802E-A2A1EAC05D3C}" destId="{801AE84D-480E-4920-85EE-A1D9CC6B509B}" srcOrd="6" destOrd="0" parTransId="{0A08D469-841A-4E1D-8CE4-4D5A57F6E01F}" sibTransId="{6C43FE46-B0A6-4A79-8172-5F5F11681F9B}"/>
    <dgm:cxn modelId="{DAB3F1CB-8059-462B-A960-D71B4ED86CF8}" srcId="{33EA019F-E749-4388-802E-A2A1EAC05D3C}" destId="{153D0FED-6A40-4FD6-96DA-06E77CB8F73F}" srcOrd="3" destOrd="0" parTransId="{7307B255-999A-4FDC-8AB9-F7C81B061149}" sibTransId="{C08E3E95-CE7D-4E59-8E69-F5FE3C83D2C1}"/>
    <dgm:cxn modelId="{69EBB78B-273A-4333-B438-805786E14B4E}" srcId="{91375611-A9DB-43BF-AF2B-D236C9FD3F33}" destId="{33EA019F-E749-4388-802E-A2A1EAC05D3C}" srcOrd="0" destOrd="0" parTransId="{58BAE42A-28C2-4174-B908-61DA16AAA855}" sibTransId="{0336D257-A98A-438E-B31A-96EF937F1400}"/>
    <dgm:cxn modelId="{2A2A5850-6866-470E-A757-B2EE38C67C65}" type="presOf" srcId="{9CEC6DE8-5BA2-43F5-A965-9F2FD7240CE3}" destId="{84028DD4-2DF2-4C00-B166-93E39F654EB9}" srcOrd="0" destOrd="0" presId="urn:microsoft.com/office/officeart/2005/8/layout/radial6"/>
    <dgm:cxn modelId="{2CDA72EE-C631-4944-AF9A-EA60B71A1AF6}" type="presOf" srcId="{91375611-A9DB-43BF-AF2B-D236C9FD3F33}" destId="{826D8A36-244C-409F-BB1B-4EC15C9BCE94}" srcOrd="0" destOrd="0" presId="urn:microsoft.com/office/officeart/2005/8/layout/radial6"/>
    <dgm:cxn modelId="{3D08AE49-826E-414E-A823-3DA1C0D8BCDB}" srcId="{33EA019F-E749-4388-802E-A2A1EAC05D3C}" destId="{24352C4B-09C5-4321-9CEB-572B03B37A69}" srcOrd="5" destOrd="0" parTransId="{17E58978-45DD-4BF6-A1FE-04E01E9C4B62}" sibTransId="{2AA2A3FA-74DC-4BD0-9316-F5A5308B49CF}"/>
    <dgm:cxn modelId="{A8855339-3A98-48C2-A49E-B4847D87EA65}" type="presOf" srcId="{801AE84D-480E-4920-85EE-A1D9CC6B509B}" destId="{A79CEBC8-08AF-4A3C-B207-4A8F05E76F26}" srcOrd="0" destOrd="0" presId="urn:microsoft.com/office/officeart/2005/8/layout/radial6"/>
    <dgm:cxn modelId="{B11D7460-BE14-4152-8005-C82A6DD3CED7}" type="presParOf" srcId="{826D8A36-244C-409F-BB1B-4EC15C9BCE94}" destId="{5522F484-23E3-4C05-A8D8-3EBC300C1927}" srcOrd="0" destOrd="0" presId="urn:microsoft.com/office/officeart/2005/8/layout/radial6"/>
    <dgm:cxn modelId="{89F60140-0CFE-4D40-AE70-E54143193446}" type="presParOf" srcId="{826D8A36-244C-409F-BB1B-4EC15C9BCE94}" destId="{E3989D6C-C34D-4A4E-A989-A14AF0CE05FF}" srcOrd="1" destOrd="0" presId="urn:microsoft.com/office/officeart/2005/8/layout/radial6"/>
    <dgm:cxn modelId="{FCC81717-5247-406D-A579-738A74DED3FB}" type="presParOf" srcId="{826D8A36-244C-409F-BB1B-4EC15C9BCE94}" destId="{70BDDEBA-8449-4E7F-B633-4E1E8F613892}" srcOrd="2" destOrd="0" presId="urn:microsoft.com/office/officeart/2005/8/layout/radial6"/>
    <dgm:cxn modelId="{C8024F97-ABF2-4740-96D9-124E5936652E}" type="presParOf" srcId="{826D8A36-244C-409F-BB1B-4EC15C9BCE94}" destId="{067BB0F7-FA70-4B40-8AA4-904BE6FCF89C}" srcOrd="3" destOrd="0" presId="urn:microsoft.com/office/officeart/2005/8/layout/radial6"/>
    <dgm:cxn modelId="{DF9F0B9C-1404-418A-AA02-A615C7AC41C6}" type="presParOf" srcId="{826D8A36-244C-409F-BB1B-4EC15C9BCE94}" destId="{84028DD4-2DF2-4C00-B166-93E39F654EB9}" srcOrd="4" destOrd="0" presId="urn:microsoft.com/office/officeart/2005/8/layout/radial6"/>
    <dgm:cxn modelId="{B7C29EC0-7FB2-4114-9363-DD255CAB3F71}" type="presParOf" srcId="{826D8A36-244C-409F-BB1B-4EC15C9BCE94}" destId="{342B4812-5A2C-42EB-B2BD-A948FAF18AEB}" srcOrd="5" destOrd="0" presId="urn:microsoft.com/office/officeart/2005/8/layout/radial6"/>
    <dgm:cxn modelId="{595816F9-40DE-4493-B721-7719DBB090FF}" type="presParOf" srcId="{826D8A36-244C-409F-BB1B-4EC15C9BCE94}" destId="{432156CE-06E5-4F13-AEBC-827538338D04}" srcOrd="6" destOrd="0" presId="urn:microsoft.com/office/officeart/2005/8/layout/radial6"/>
    <dgm:cxn modelId="{30D34720-7500-40AB-B392-BA17F611B0EA}" type="presParOf" srcId="{826D8A36-244C-409F-BB1B-4EC15C9BCE94}" destId="{55BF4017-2CDE-4BEC-A634-D37EE8AD0958}" srcOrd="7" destOrd="0" presId="urn:microsoft.com/office/officeart/2005/8/layout/radial6"/>
    <dgm:cxn modelId="{B15D4832-3616-4928-94AE-C88EEE0A00D1}" type="presParOf" srcId="{826D8A36-244C-409F-BB1B-4EC15C9BCE94}" destId="{1FCF229E-6C39-4394-9B76-B22C377A41D0}" srcOrd="8" destOrd="0" presId="urn:microsoft.com/office/officeart/2005/8/layout/radial6"/>
    <dgm:cxn modelId="{9F29366C-FA17-4120-B300-4A39DD9E8224}" type="presParOf" srcId="{826D8A36-244C-409F-BB1B-4EC15C9BCE94}" destId="{F6A9B9F7-1F4C-4B02-B60C-FC729A82D43C}" srcOrd="9" destOrd="0" presId="urn:microsoft.com/office/officeart/2005/8/layout/radial6"/>
    <dgm:cxn modelId="{4B13043E-601D-4306-A9BD-926613D171BA}" type="presParOf" srcId="{826D8A36-244C-409F-BB1B-4EC15C9BCE94}" destId="{0834373A-1F52-4A04-88C3-A11E6C158226}" srcOrd="10" destOrd="0" presId="urn:microsoft.com/office/officeart/2005/8/layout/radial6"/>
    <dgm:cxn modelId="{5A9324CB-66F1-41CA-BA32-5F4B210C0E1A}" type="presParOf" srcId="{826D8A36-244C-409F-BB1B-4EC15C9BCE94}" destId="{DBAF68A3-C09D-4A03-B350-FEBF0437137B}" srcOrd="11" destOrd="0" presId="urn:microsoft.com/office/officeart/2005/8/layout/radial6"/>
    <dgm:cxn modelId="{DF6D8ADF-4FE4-4462-B351-3EB60292DDFE}" type="presParOf" srcId="{826D8A36-244C-409F-BB1B-4EC15C9BCE94}" destId="{DDAD7C99-B344-48C1-8486-E134773AE4C3}" srcOrd="12" destOrd="0" presId="urn:microsoft.com/office/officeart/2005/8/layout/radial6"/>
    <dgm:cxn modelId="{DE59A4CF-30A0-4100-B6D7-0F96F5902578}" type="presParOf" srcId="{826D8A36-244C-409F-BB1B-4EC15C9BCE94}" destId="{1D244AB5-E632-4B30-AB32-786B40F55018}" srcOrd="13" destOrd="0" presId="urn:microsoft.com/office/officeart/2005/8/layout/radial6"/>
    <dgm:cxn modelId="{D2083709-6D0D-4506-99F5-24DC27CD2C66}" type="presParOf" srcId="{826D8A36-244C-409F-BB1B-4EC15C9BCE94}" destId="{6694B83D-9E9E-49CF-9FAC-7E470A2CD011}" srcOrd="14" destOrd="0" presId="urn:microsoft.com/office/officeart/2005/8/layout/radial6"/>
    <dgm:cxn modelId="{2F0B084C-C0B6-4FA2-B204-5CFC750610E6}" type="presParOf" srcId="{826D8A36-244C-409F-BB1B-4EC15C9BCE94}" destId="{35164D2D-4FA4-4D6C-BBA3-B88216574A4F}" srcOrd="15" destOrd="0" presId="urn:microsoft.com/office/officeart/2005/8/layout/radial6"/>
    <dgm:cxn modelId="{00813F35-8101-4D25-B25F-1A1BDEA02B6F}" type="presParOf" srcId="{826D8A36-244C-409F-BB1B-4EC15C9BCE94}" destId="{00C0968D-EDA6-4F6E-91C6-7C2CEB7C336B}" srcOrd="16" destOrd="0" presId="urn:microsoft.com/office/officeart/2005/8/layout/radial6"/>
    <dgm:cxn modelId="{201ADFBC-FCA2-4F83-A794-3BBF6131C707}" type="presParOf" srcId="{826D8A36-244C-409F-BB1B-4EC15C9BCE94}" destId="{0A419199-DB90-4150-802D-D7A357219972}" srcOrd="17" destOrd="0" presId="urn:microsoft.com/office/officeart/2005/8/layout/radial6"/>
    <dgm:cxn modelId="{4D218566-8FE6-4517-804D-A6DD8B653037}" type="presParOf" srcId="{826D8A36-244C-409F-BB1B-4EC15C9BCE94}" destId="{48255A31-26C5-4B37-8381-33D4196AEE7F}" srcOrd="18" destOrd="0" presId="urn:microsoft.com/office/officeart/2005/8/layout/radial6"/>
    <dgm:cxn modelId="{9F971CD8-6DD8-46A0-8A53-F8CB562EF8B3}" type="presParOf" srcId="{826D8A36-244C-409F-BB1B-4EC15C9BCE94}" destId="{A79CEBC8-08AF-4A3C-B207-4A8F05E76F26}" srcOrd="19" destOrd="0" presId="urn:microsoft.com/office/officeart/2005/8/layout/radial6"/>
    <dgm:cxn modelId="{56552B2B-86F0-4C37-B2AA-2D66515478E0}" type="presParOf" srcId="{826D8A36-244C-409F-BB1B-4EC15C9BCE94}" destId="{0376AC10-1D18-4020-BC48-BF03469F3C87}" srcOrd="20" destOrd="0" presId="urn:microsoft.com/office/officeart/2005/8/layout/radial6"/>
    <dgm:cxn modelId="{50F04639-A535-48EF-A006-BAC441AA64F7}" type="presParOf" srcId="{826D8A36-244C-409F-BB1B-4EC15C9BCE94}" destId="{94DFFED4-52CC-4764-8FB7-955578D09302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F7ED7B-AADA-4543-B2ED-5F3F487EB6A1}" type="datetimeFigureOut">
              <a:rPr lang="en-AU" smtClean="0"/>
              <a:pPr/>
              <a:t>07/10/2020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1463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33EF1F-D91E-46BA-A55E-898781C5824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0313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3EF1F-D91E-46BA-A55E-898781C58240}" type="slidenum">
              <a:rPr lang="en-AU" smtClean="0"/>
              <a:pPr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34348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3EF1F-D91E-46BA-A55E-898781C58240}" type="slidenum">
              <a:rPr lang="en-AU" smtClean="0"/>
              <a:pPr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5945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3EF1F-D91E-46BA-A55E-898781C58240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1759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3EF1F-D91E-46BA-A55E-898781C58240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1441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3EF1F-D91E-46BA-A55E-898781C58240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2533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3EF1F-D91E-46BA-A55E-898781C58240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6725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3EF1F-D91E-46BA-A55E-898781C58240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1585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3EF1F-D91E-46BA-A55E-898781C58240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9970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3EF1F-D91E-46BA-A55E-898781C58240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1502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3EF1F-D91E-46BA-A55E-898781C58240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6581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Original stations at admin type 1 connector, depot type 2 std, provision data download.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3EF1F-D91E-46BA-A55E-898781C58240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4980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099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778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096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66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149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164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699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972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408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378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18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9F97C-4F3F-1E40-825F-63B450193F65}" type="datetimeFigureOut">
              <a:rPr lang="en-US" smtClean="0"/>
              <a:pPr/>
              <a:t>10/7/2020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53B41-A55D-A94B-9FE2-F0C929385C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88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6451"/>
            <a:ext cx="9144000" cy="5171968"/>
          </a:xfrm>
          <a:prstGeom prst="rect">
            <a:avLst/>
          </a:prstGeom>
        </p:spPr>
      </p:pic>
      <p:pic>
        <p:nvPicPr>
          <p:cNvPr id="1026" name="Picture 2" descr="Image result for ev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384" y="2914649"/>
            <a:ext cx="700117" cy="72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28701"/>
            <a:ext cx="7772400" cy="1306637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The</a:t>
            </a:r>
            <a:br>
              <a:rPr lang="en-US" sz="3600" b="1" dirty="0" smtClean="0"/>
            </a:br>
            <a:r>
              <a:rPr lang="en-US" sz="3600" b="1" dirty="0" smtClean="0"/>
              <a:t> City of Canning </a:t>
            </a:r>
            <a:br>
              <a:rPr lang="en-US" sz="3600" b="1" dirty="0" smtClean="0"/>
            </a:br>
            <a:r>
              <a:rPr lang="en-US" sz="3600" b="1" dirty="0" smtClean="0"/>
              <a:t>Electric Vehicle Journey</a:t>
            </a:r>
            <a:endParaRPr lang="en-US" sz="36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3" y="2519533"/>
            <a:ext cx="4138017" cy="189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070" y="2519533"/>
            <a:ext cx="3165988" cy="183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8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"/>
            <a:ext cx="9143285" cy="514309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Energy Cost Comparison</a:t>
            </a:r>
            <a:endParaRPr lang="en-AU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/>
              <a:t>            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1737461"/>
              </p:ext>
            </p:extLst>
          </p:nvPr>
        </p:nvGraphicFramePr>
        <p:xfrm>
          <a:off x="1794163" y="997527"/>
          <a:ext cx="5458691" cy="3477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7099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"/>
            <a:ext cx="9143285" cy="514309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05403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EV Daily Utilisation</a:t>
            </a:r>
            <a:endParaRPr lang="en-AU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/>
              <a:t>            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2987840"/>
              </p:ext>
            </p:extLst>
          </p:nvPr>
        </p:nvGraphicFramePr>
        <p:xfrm>
          <a:off x="2286000" y="120015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7691354"/>
              </p:ext>
            </p:extLst>
          </p:nvPr>
        </p:nvGraphicFramePr>
        <p:xfrm>
          <a:off x="1620981" y="1216959"/>
          <a:ext cx="5874327" cy="3244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34949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" y="0"/>
            <a:ext cx="9143285" cy="514309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Environmental &amp; Social Benefits</a:t>
            </a:r>
            <a:endParaRPr lang="en-AU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55277" y="1237129"/>
            <a:ext cx="4164306" cy="3071742"/>
          </a:xfrm>
        </p:spPr>
        <p:txBody>
          <a:bodyPr>
            <a:normAutofit/>
          </a:bodyPr>
          <a:lstStyle/>
          <a:p>
            <a:r>
              <a:rPr lang="en-AU" dirty="0" smtClean="0"/>
              <a:t>Zero vehicle emissions</a:t>
            </a:r>
          </a:p>
          <a:p>
            <a:r>
              <a:rPr lang="en-AU" dirty="0"/>
              <a:t>No fossil fuels with Solar PV</a:t>
            </a:r>
          </a:p>
          <a:p>
            <a:r>
              <a:rPr lang="en-AU" dirty="0" smtClean="0"/>
              <a:t>Recyclable products</a:t>
            </a:r>
            <a:endParaRPr lang="en-AU" dirty="0"/>
          </a:p>
          <a:p>
            <a:r>
              <a:rPr lang="en-AU" dirty="0" smtClean="0"/>
              <a:t>Less environment damage</a:t>
            </a:r>
            <a:endParaRPr lang="en-AU" dirty="0"/>
          </a:p>
          <a:p>
            <a:r>
              <a:rPr lang="en-AU" dirty="0" smtClean="0"/>
              <a:t>Regenerative braking system</a:t>
            </a:r>
          </a:p>
          <a:p>
            <a:r>
              <a:rPr lang="en-AU" dirty="0" smtClean="0"/>
              <a:t>No air pollution</a:t>
            </a:r>
          </a:p>
          <a:p>
            <a:pPr>
              <a:buNone/>
            </a:pP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6" y="1237130"/>
            <a:ext cx="4041775" cy="3071742"/>
          </a:xfrm>
        </p:spPr>
        <p:txBody>
          <a:bodyPr/>
          <a:lstStyle/>
          <a:p>
            <a:r>
              <a:rPr lang="en-AU" dirty="0" smtClean="0"/>
              <a:t>Minimal noise </a:t>
            </a:r>
          </a:p>
          <a:p>
            <a:r>
              <a:rPr lang="en-AU" dirty="0" smtClean="0"/>
              <a:t>EV’s are safer</a:t>
            </a:r>
          </a:p>
          <a:p>
            <a:endParaRPr lang="en-A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1758" y="2253532"/>
            <a:ext cx="2864224" cy="216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652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"/>
            <a:ext cx="9143285" cy="514309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Staff Feedback Survey</a:t>
            </a:r>
            <a:endParaRPr lang="en-AU" sz="31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238698"/>
            <a:ext cx="4040188" cy="479822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  <a:p>
            <a:r>
              <a:rPr lang="en-US" sz="9600" dirty="0" smtClean="0"/>
              <a:t>Pros</a:t>
            </a:r>
            <a:endParaRPr lang="en-AU" sz="9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295835" y="1718520"/>
            <a:ext cx="4201553" cy="2963466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/>
              <a:t>Sufficient mileage (city)</a:t>
            </a:r>
          </a:p>
          <a:p>
            <a:r>
              <a:rPr lang="en-US" sz="2600" dirty="0"/>
              <a:t>Performance good</a:t>
            </a:r>
          </a:p>
          <a:p>
            <a:r>
              <a:rPr lang="en-US" sz="2600" dirty="0"/>
              <a:t>No </a:t>
            </a:r>
            <a:r>
              <a:rPr lang="en-US" sz="2600" dirty="0" smtClean="0"/>
              <a:t>refueling</a:t>
            </a:r>
            <a:endParaRPr lang="en-US" sz="2600" dirty="0"/>
          </a:p>
          <a:p>
            <a:r>
              <a:rPr lang="en-US" sz="2600" dirty="0"/>
              <a:t>Charging quick &amp; simple </a:t>
            </a:r>
          </a:p>
          <a:p>
            <a:r>
              <a:rPr lang="en-US" sz="2600" dirty="0"/>
              <a:t>Social benefits - quiet</a:t>
            </a:r>
          </a:p>
          <a:p>
            <a:r>
              <a:rPr lang="en-US" sz="2600" dirty="0" smtClean="0"/>
              <a:t>Less maintenance</a:t>
            </a:r>
            <a:endParaRPr lang="en-US" sz="2600" dirty="0"/>
          </a:p>
          <a:p>
            <a:r>
              <a:rPr lang="en-US" sz="2600" dirty="0"/>
              <a:t>Graphics positive with community</a:t>
            </a:r>
          </a:p>
          <a:p>
            <a:endParaRPr lang="en-AU" sz="19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5025" y="1231016"/>
            <a:ext cx="4041775" cy="479822"/>
          </a:xfrm>
        </p:spPr>
        <p:txBody>
          <a:bodyPr/>
          <a:lstStyle/>
          <a:p>
            <a:r>
              <a:rPr lang="en-US" dirty="0" smtClean="0"/>
              <a:t>Cons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1718520"/>
            <a:ext cx="4041775" cy="2963466"/>
          </a:xfrm>
        </p:spPr>
        <p:txBody>
          <a:bodyPr>
            <a:normAutofit/>
          </a:bodyPr>
          <a:lstStyle/>
          <a:p>
            <a:r>
              <a:rPr lang="en-US" dirty="0"/>
              <a:t>Physical </a:t>
            </a:r>
            <a:r>
              <a:rPr lang="en-US" dirty="0" smtClean="0"/>
              <a:t>size</a:t>
            </a:r>
            <a:endParaRPr lang="en-US" dirty="0"/>
          </a:p>
          <a:p>
            <a:r>
              <a:rPr lang="en-US" dirty="0" smtClean="0"/>
              <a:t>High FBT</a:t>
            </a:r>
            <a:endParaRPr lang="en-US" dirty="0"/>
          </a:p>
          <a:p>
            <a:r>
              <a:rPr lang="en-US" dirty="0" smtClean="0"/>
              <a:t>Downtime – parts supply</a:t>
            </a:r>
            <a:endParaRPr lang="en-US" dirty="0"/>
          </a:p>
          <a:p>
            <a:r>
              <a:rPr lang="en-US" dirty="0" err="1"/>
              <a:t>Familarisation</a:t>
            </a:r>
            <a:r>
              <a:rPr lang="en-US" dirty="0"/>
              <a:t> </a:t>
            </a:r>
            <a:r>
              <a:rPr lang="en-US" dirty="0" smtClean="0"/>
              <a:t>braking &amp; regen characteristics</a:t>
            </a:r>
            <a:endParaRPr lang="en-US" dirty="0"/>
          </a:p>
          <a:p>
            <a:r>
              <a:rPr lang="en-US" dirty="0" smtClean="0"/>
              <a:t>Driving distance (country)</a:t>
            </a:r>
            <a:endParaRPr lang="en-US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1272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"/>
            <a:ext cx="9143285" cy="514309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53"/>
            <a:ext cx="8229600" cy="857250"/>
          </a:xfrm>
        </p:spPr>
        <p:txBody>
          <a:bodyPr/>
          <a:lstStyle/>
          <a:p>
            <a:r>
              <a:rPr lang="en-AU" b="1" dirty="0" smtClean="0"/>
              <a:t>Charging Stations</a:t>
            </a:r>
            <a:endParaRPr lang="en-AU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Administration Building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AU" dirty="0" smtClean="0"/>
              <a:t>4 x 7kW AC chargers</a:t>
            </a:r>
          </a:p>
          <a:p>
            <a:r>
              <a:rPr lang="en-AU" dirty="0" smtClean="0"/>
              <a:t>Charge time 7 Hours</a:t>
            </a: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AU" dirty="0" smtClean="0"/>
              <a:t>Canning Works Depot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AU" dirty="0" smtClean="0"/>
              <a:t>1 x 22kW 3ph AC charger</a:t>
            </a:r>
          </a:p>
          <a:p>
            <a:r>
              <a:rPr lang="en-AU" dirty="0" smtClean="0"/>
              <a:t>Charge time 2.5 hours</a:t>
            </a:r>
            <a:endParaRPr lang="en-AU" dirty="0"/>
          </a:p>
        </p:txBody>
      </p:sp>
      <p:pic>
        <p:nvPicPr>
          <p:cNvPr id="2050" name="Picture 2" descr="C:\Users\geoff.archer\Pictures\EV6 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54" y="2571951"/>
            <a:ext cx="3446586" cy="2022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87" y="2523460"/>
            <a:ext cx="3039229" cy="20226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8945" y="2700331"/>
            <a:ext cx="1593273" cy="169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2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98607" cy="51435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42428"/>
            <a:ext cx="8229600" cy="793376"/>
          </a:xfrm>
        </p:spPr>
        <p:txBody>
          <a:bodyPr>
            <a:normAutofit/>
          </a:bodyPr>
          <a:lstStyle/>
          <a:p>
            <a:r>
              <a:rPr lang="en-AU" b="1" dirty="0" smtClean="0"/>
              <a:t>Emerging Technology</a:t>
            </a:r>
            <a:endParaRPr lang="en-A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38675" y="2428171"/>
            <a:ext cx="2219318" cy="1349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173971" y="1035804"/>
            <a:ext cx="6141104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AU" sz="2200" dirty="0" smtClean="0"/>
              <a:t>Fully Electric Waste Collection Truck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AU" dirty="0" smtClean="0"/>
              <a:t>    GVM-16 tonnes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AU" sz="1600" dirty="0" smtClean="0"/>
              <a:t>     E</a:t>
            </a:r>
            <a:r>
              <a:rPr lang="en-AU" dirty="0" smtClean="0"/>
              <a:t>lectric motor with 185kW max power 425Nm torque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AU" dirty="0" smtClean="0"/>
              <a:t>     Volvo 2-speed transmission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AU" dirty="0" smtClean="0"/>
              <a:t>     Lithium-ion batteries from 100–300 kW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AU" dirty="0" smtClean="0"/>
              <a:t>     Driving Range Up to 300 km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AU" dirty="0" smtClean="0"/>
              <a:t>     DC Fast Charging - 1-2 hrs or AC Charging - up to 10 hrs</a:t>
            </a:r>
            <a:endParaRPr lang="en-AU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83484" y="3082517"/>
            <a:ext cx="2515123" cy="1537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7836309" y="2697797"/>
            <a:ext cx="24236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200" dirty="0" smtClean="0"/>
              <a:t>Solar PV Carport</a:t>
            </a:r>
            <a:endParaRPr lang="en-AU" sz="2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3254" y="475979"/>
            <a:ext cx="2515123" cy="208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2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34518" cy="51435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00096" y="44054"/>
            <a:ext cx="7934325" cy="461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FF0000"/>
                </a:solidFill>
              </a:rPr>
              <a:t>Questions</a:t>
            </a:r>
            <a:endParaRPr lang="en-AU" b="1" dirty="0">
              <a:solidFill>
                <a:srgbClr val="FF0000"/>
              </a:solidFill>
            </a:endParaRPr>
          </a:p>
        </p:txBody>
      </p:sp>
      <p:pic>
        <p:nvPicPr>
          <p:cNvPr id="3076" name="Picture 4" descr="Image result for question mark exampl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7569" y="1063229"/>
            <a:ext cx="2143125" cy="2143125"/>
          </a:xfrm>
          <a:prstGeom prst="rect">
            <a:avLst/>
          </a:prstGeom>
          <a:noFill/>
          <a:effectLst>
            <a:outerShdw sx="1000" sy="1000" algn="ctr" rotWithShape="0">
              <a:schemeClr val="tx1">
                <a:lumMod val="50000"/>
                <a:lumOff val="50000"/>
              </a:schemeClr>
            </a:outerShdw>
          </a:effectLst>
        </p:spPr>
      </p:pic>
      <p:sp>
        <p:nvSpPr>
          <p:cNvPr id="2" name="Rectangle 1"/>
          <p:cNvSpPr/>
          <p:nvPr/>
        </p:nvSpPr>
        <p:spPr>
          <a:xfrm rot="10800000" flipV="1">
            <a:off x="6291326" y="3769766"/>
            <a:ext cx="25113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400" b="1" dirty="0"/>
              <a:t>Geoff Archer</a:t>
            </a:r>
          </a:p>
          <a:p>
            <a:r>
              <a:rPr lang="en-AU" sz="1400" b="1" dirty="0"/>
              <a:t>Leader Fleet </a:t>
            </a:r>
            <a:r>
              <a:rPr lang="en-AU" sz="1400" b="1" dirty="0" smtClean="0"/>
              <a:t>Services</a:t>
            </a:r>
          </a:p>
          <a:p>
            <a:r>
              <a:rPr lang="en-US" sz="1400" b="1" dirty="0" smtClean="0"/>
              <a:t>City </a:t>
            </a:r>
            <a:r>
              <a:rPr lang="en-US" sz="1400" b="1" smtClean="0"/>
              <a:t>of Canning</a:t>
            </a:r>
            <a:endParaRPr lang="en-A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285" cy="51430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066800"/>
          </a:xfrm>
        </p:spPr>
        <p:txBody>
          <a:bodyPr>
            <a:normAutofit/>
          </a:bodyPr>
          <a:lstStyle/>
          <a:p>
            <a:r>
              <a:rPr lang="en-AU" b="1" dirty="0" smtClean="0"/>
              <a:t>Why Electric Vehicles (EV)?                       </a:t>
            </a:r>
            <a:endParaRPr lang="en-AU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942974"/>
            <a:ext cx="6400800" cy="3533775"/>
          </a:xfrm>
        </p:spPr>
        <p:txBody>
          <a:bodyPr>
            <a:normAutofit fontScale="92500"/>
          </a:bodyPr>
          <a:lstStyle/>
          <a:p>
            <a:endParaRPr lang="en-AU" sz="1000" dirty="0" smtClean="0">
              <a:solidFill>
                <a:schemeClr val="tx1"/>
              </a:solidFill>
            </a:endParaRPr>
          </a:p>
          <a:p>
            <a:pPr algn="l"/>
            <a:r>
              <a:rPr lang="en-AU" dirty="0" smtClean="0">
                <a:solidFill>
                  <a:schemeClr val="tx1"/>
                </a:solidFill>
              </a:rPr>
              <a:t>Strategic Community Plan 2017 - 2027</a:t>
            </a:r>
          </a:p>
          <a:p>
            <a:pPr algn="l"/>
            <a:r>
              <a:rPr lang="en-AU" dirty="0" smtClean="0">
                <a:solidFill>
                  <a:schemeClr val="tx1"/>
                </a:solidFill>
              </a:rPr>
              <a:t>Sustainability Policy</a:t>
            </a:r>
          </a:p>
          <a:p>
            <a:pPr algn="l"/>
            <a:r>
              <a:rPr lang="en-AU" dirty="0" smtClean="0">
                <a:solidFill>
                  <a:schemeClr val="tx1"/>
                </a:solidFill>
              </a:rPr>
              <a:t>Embracing New Technology                              </a:t>
            </a:r>
          </a:p>
          <a:p>
            <a:pPr algn="l"/>
            <a:r>
              <a:rPr lang="en-AU" dirty="0" smtClean="0">
                <a:solidFill>
                  <a:schemeClr val="tx1"/>
                </a:solidFill>
              </a:rPr>
              <a:t>Leader In The Community</a:t>
            </a:r>
          </a:p>
          <a:p>
            <a:pPr algn="l"/>
            <a:r>
              <a:rPr lang="en-AU" dirty="0" smtClean="0">
                <a:solidFill>
                  <a:schemeClr val="tx1"/>
                </a:solidFill>
              </a:rPr>
              <a:t>Support the EV Uptake</a:t>
            </a:r>
          </a:p>
          <a:p>
            <a:pPr algn="l"/>
            <a:r>
              <a:rPr lang="en-AU" dirty="0" smtClean="0">
                <a:solidFill>
                  <a:schemeClr val="tx1"/>
                </a:solidFill>
              </a:rPr>
              <a:t>Solar Renewal Energy Source</a:t>
            </a:r>
          </a:p>
          <a:p>
            <a:pPr algn="l"/>
            <a:endParaRPr lang="en-AU" sz="35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799" y="1847850"/>
            <a:ext cx="2438401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" y="-660629"/>
            <a:ext cx="9143285" cy="51430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1875"/>
            <a:ext cx="7772400" cy="900951"/>
          </a:xfrm>
        </p:spPr>
        <p:txBody>
          <a:bodyPr>
            <a:normAutofit/>
          </a:bodyPr>
          <a:lstStyle/>
          <a:p>
            <a:r>
              <a:rPr lang="en-AU" b="1" dirty="0" smtClean="0"/>
              <a:t>                         </a:t>
            </a:r>
            <a:endParaRPr lang="en-AU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679076"/>
            <a:ext cx="6400800" cy="2985399"/>
          </a:xfrm>
        </p:spPr>
        <p:txBody>
          <a:bodyPr>
            <a:normAutofit/>
          </a:bodyPr>
          <a:lstStyle/>
          <a:p>
            <a:endParaRPr lang="en-AU" sz="1000" dirty="0" smtClean="0">
              <a:solidFill>
                <a:schemeClr val="tx1"/>
              </a:solidFill>
            </a:endParaRPr>
          </a:p>
          <a:p>
            <a:pPr algn="l"/>
            <a:endParaRPr lang="en-AU" sz="35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" y="402"/>
            <a:ext cx="9143285" cy="5143098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685800" y="0"/>
            <a:ext cx="7772400" cy="900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b="1" dirty="0" smtClean="0"/>
              <a:t>Solar Renewable Energy                          </a:t>
            </a:r>
            <a:endParaRPr lang="en-AU" b="1" dirty="0"/>
          </a:p>
        </p:txBody>
      </p:sp>
      <p:sp>
        <p:nvSpPr>
          <p:cNvPr id="13" name="Subtitle 5"/>
          <p:cNvSpPr txBox="1">
            <a:spLocks/>
          </p:cNvSpPr>
          <p:nvPr/>
        </p:nvSpPr>
        <p:spPr>
          <a:xfrm>
            <a:off x="206256" y="679076"/>
            <a:ext cx="7566144" cy="2985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sz="1000" smtClean="0">
              <a:solidFill>
                <a:schemeClr val="tx1"/>
              </a:solidFill>
            </a:endParaRPr>
          </a:p>
          <a:p>
            <a:pPr algn="l"/>
            <a:endParaRPr lang="en-AU" sz="3500" smtClean="0">
              <a:solidFill>
                <a:schemeClr val="tx1"/>
              </a:solidFill>
            </a:endParaRPr>
          </a:p>
          <a:p>
            <a:endParaRPr lang="en-AU" sz="1000" smtClean="0">
              <a:solidFill>
                <a:schemeClr val="tx1"/>
              </a:solidFill>
            </a:endParaRPr>
          </a:p>
          <a:p>
            <a:endParaRPr lang="en-AU" sz="100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55" y="1177836"/>
            <a:ext cx="3032633" cy="2897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696" y="1177836"/>
            <a:ext cx="5651162" cy="2897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17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"/>
            <a:ext cx="9143285" cy="5143098"/>
          </a:xfrm>
          <a:prstGeom prst="rect">
            <a:avLst/>
          </a:prstGeom>
        </p:spPr>
      </p:pic>
      <p:sp>
        <p:nvSpPr>
          <p:cNvPr id="6" name="Subtitle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AU" sz="10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</p:txBody>
      </p:sp>
      <p:sp>
        <p:nvSpPr>
          <p:cNvPr id="10" name="Title 6"/>
          <p:cNvSpPr txBox="1">
            <a:spLocks/>
          </p:cNvSpPr>
          <p:nvPr/>
        </p:nvSpPr>
        <p:spPr>
          <a:xfrm>
            <a:off x="457200" y="205979"/>
            <a:ext cx="8229600" cy="55377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4400" dirty="0" smtClean="0"/>
              <a:t>Global Trends</a:t>
            </a:r>
            <a:endParaRPr lang="en-AU" sz="4400" dirty="0"/>
          </a:p>
        </p:txBody>
      </p:sp>
      <p:sp>
        <p:nvSpPr>
          <p:cNvPr id="11" name="Subtitle 5"/>
          <p:cNvSpPr txBox="1">
            <a:spLocks/>
          </p:cNvSpPr>
          <p:nvPr/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None/>
            </a:pPr>
            <a:r>
              <a:rPr lang="en-AU" sz="1000" smtClean="0"/>
              <a:t> </a:t>
            </a:r>
          </a:p>
          <a:p>
            <a:endParaRPr lang="en-AU" sz="1000" smtClean="0"/>
          </a:p>
          <a:p>
            <a:endParaRPr lang="en-AU" sz="1000" smtClean="0"/>
          </a:p>
          <a:p>
            <a:pPr>
              <a:buFont typeface="Arial"/>
              <a:buNone/>
            </a:pPr>
            <a:endParaRPr lang="en-AU" sz="10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513" y="684155"/>
            <a:ext cx="5717228" cy="395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1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128" y="-74326"/>
            <a:ext cx="9365876" cy="53975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1875"/>
            <a:ext cx="7772400" cy="900951"/>
          </a:xfrm>
        </p:spPr>
        <p:txBody>
          <a:bodyPr>
            <a:normAutofit/>
          </a:bodyPr>
          <a:lstStyle/>
          <a:p>
            <a:r>
              <a:rPr lang="en-AU" b="1" dirty="0" smtClean="0"/>
              <a:t>Current Fleet Position                          </a:t>
            </a:r>
            <a:endParaRPr lang="en-AU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529389" y="679076"/>
            <a:ext cx="7243011" cy="2985399"/>
          </a:xfrm>
        </p:spPr>
        <p:txBody>
          <a:bodyPr>
            <a:normAutofit fontScale="40000" lnSpcReduction="20000"/>
          </a:bodyPr>
          <a:lstStyle/>
          <a:p>
            <a:endParaRPr lang="en-AU" sz="1000" dirty="0" smtClean="0">
              <a:solidFill>
                <a:schemeClr val="tx1"/>
              </a:solidFill>
            </a:endParaRPr>
          </a:p>
          <a:p>
            <a:pPr algn="l"/>
            <a:r>
              <a:rPr lang="en-AU" sz="1000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en-AU" b="1" dirty="0" smtClean="0">
                <a:solidFill>
                  <a:schemeClr val="tx1"/>
                </a:solidFill>
              </a:rPr>
              <a:t>121 x Light Passenger Cars &amp; Commercials (2 x Dedicated Electric &amp; 8 x Hybrid)</a:t>
            </a:r>
          </a:p>
          <a:p>
            <a:pPr algn="l"/>
            <a:r>
              <a:rPr lang="en-AU" b="1" dirty="0" smtClean="0">
                <a:solidFill>
                  <a:schemeClr val="tx1"/>
                </a:solidFill>
              </a:rPr>
              <a:t>71 x Trucks   (9 x Euro 6 models)   </a:t>
            </a:r>
          </a:p>
          <a:p>
            <a:pPr algn="l"/>
            <a:r>
              <a:rPr lang="en-AU" b="1" dirty="0" smtClean="0">
                <a:solidFill>
                  <a:schemeClr val="tx1"/>
                </a:solidFill>
              </a:rPr>
              <a:t>2 x Sweepers</a:t>
            </a:r>
          </a:p>
          <a:p>
            <a:pPr algn="l"/>
            <a:r>
              <a:rPr lang="en-AU" b="1" dirty="0" smtClean="0">
                <a:solidFill>
                  <a:schemeClr val="tx1"/>
                </a:solidFill>
              </a:rPr>
              <a:t>4 x Buses</a:t>
            </a:r>
          </a:p>
          <a:p>
            <a:pPr algn="l"/>
            <a:r>
              <a:rPr lang="en-AU" b="1" dirty="0" smtClean="0">
                <a:solidFill>
                  <a:schemeClr val="tx1"/>
                </a:solidFill>
              </a:rPr>
              <a:t>9 x Tractors</a:t>
            </a:r>
          </a:p>
          <a:p>
            <a:pPr algn="l"/>
            <a:r>
              <a:rPr lang="en-AU" b="1" dirty="0" smtClean="0">
                <a:solidFill>
                  <a:schemeClr val="tx1"/>
                </a:solidFill>
              </a:rPr>
              <a:t>7 x Front End Loaders</a:t>
            </a:r>
          </a:p>
          <a:p>
            <a:pPr algn="l"/>
            <a:r>
              <a:rPr lang="en-AU" b="1" dirty="0" smtClean="0">
                <a:solidFill>
                  <a:schemeClr val="tx1"/>
                </a:solidFill>
              </a:rPr>
              <a:t>33 x Mowers</a:t>
            </a:r>
          </a:p>
          <a:p>
            <a:pPr algn="l"/>
            <a:r>
              <a:rPr lang="en-AU" b="1" dirty="0" smtClean="0">
                <a:solidFill>
                  <a:schemeClr val="tx1"/>
                </a:solidFill>
              </a:rPr>
              <a:t>73 x Miscellaneous Plant Items</a:t>
            </a:r>
          </a:p>
          <a:p>
            <a:pPr algn="l"/>
            <a:r>
              <a:rPr lang="en-AU" b="1" dirty="0" smtClean="0">
                <a:solidFill>
                  <a:schemeClr val="tx1"/>
                </a:solidFill>
              </a:rPr>
              <a:t>71 x Trailers</a:t>
            </a:r>
          </a:p>
          <a:p>
            <a:pPr algn="l"/>
            <a:r>
              <a:rPr lang="en-AU" b="1" dirty="0" smtClean="0">
                <a:solidFill>
                  <a:schemeClr val="tx1"/>
                </a:solidFill>
              </a:rPr>
              <a:t>438 x Small Plant (12 x Electric Items)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20 Grey Fleet</a:t>
            </a:r>
            <a:endParaRPr lang="en-AU" b="1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  <a:p>
            <a:endParaRPr lang="en-AU" sz="1000" dirty="0" smtClean="0">
              <a:solidFill>
                <a:schemeClr val="tx1"/>
              </a:solidFill>
            </a:endParaRPr>
          </a:p>
          <a:p>
            <a:r>
              <a:rPr lang="en-AU" sz="1000" dirty="0" smtClean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0540" y="2473464"/>
            <a:ext cx="3710044" cy="225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64475"/>
            <a:ext cx="1623060" cy="85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7860" y="3329940"/>
            <a:ext cx="1653540" cy="140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 descr="C:\Users\Admin\Desktop\camry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2161" y="1226820"/>
            <a:ext cx="2407919" cy="944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25030" cy="54671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1875"/>
            <a:ext cx="7772400" cy="900951"/>
          </a:xfrm>
        </p:spPr>
        <p:txBody>
          <a:bodyPr>
            <a:normAutofit/>
          </a:bodyPr>
          <a:lstStyle/>
          <a:p>
            <a:r>
              <a:rPr lang="en-AU" b="1" dirty="0" smtClean="0"/>
              <a:t>Fleet Electric Vehicle Strategy                        </a:t>
            </a:r>
            <a:endParaRPr lang="en-AU" b="1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284898652"/>
              </p:ext>
            </p:extLst>
          </p:nvPr>
        </p:nvGraphicFramePr>
        <p:xfrm>
          <a:off x="1363980" y="539750"/>
          <a:ext cx="6256020" cy="4276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" y="0"/>
            <a:ext cx="9143285" cy="514309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b="1" dirty="0" smtClean="0"/>
              <a:t>How does the Renault Zoe EV Stack Up?</a:t>
            </a:r>
            <a:endParaRPr lang="en-AU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Average driving range 300km</a:t>
            </a:r>
          </a:p>
          <a:p>
            <a:r>
              <a:rPr lang="en-AU" dirty="0" smtClean="0"/>
              <a:t>Charge time 2.5 - 7 hrs AC current</a:t>
            </a:r>
          </a:p>
          <a:p>
            <a:r>
              <a:rPr lang="en-AU" dirty="0" smtClean="0"/>
              <a:t>Warranty 3 yrs /100,000km &amp; battery 5 yrs</a:t>
            </a:r>
          </a:p>
          <a:p>
            <a:r>
              <a:rPr lang="en-AU" dirty="0" smtClean="0"/>
              <a:t>Battery life -10 yrs                                </a:t>
            </a:r>
          </a:p>
          <a:p>
            <a:r>
              <a:rPr lang="en-AU" dirty="0" smtClean="0"/>
              <a:t>5 star safety rating</a:t>
            </a: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693" y="2885588"/>
            <a:ext cx="2411604" cy="148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652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"/>
            <a:ext cx="9143285" cy="514309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4000" b="1" dirty="0" smtClean="0"/>
              <a:t>Renault Zoe EV  V’s  Toyota Corolla ULP</a:t>
            </a:r>
            <a:br>
              <a:rPr lang="en-AU" sz="4000" b="1" dirty="0" smtClean="0"/>
            </a:br>
            <a:r>
              <a:rPr lang="en-AU" sz="3100" b="1" dirty="0" smtClean="0"/>
              <a:t>Whole of life Costs 100,000km / 5yrs</a:t>
            </a:r>
            <a:endParaRPr lang="en-AU" sz="31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238698"/>
            <a:ext cx="4040188" cy="479822"/>
          </a:xfrm>
        </p:spPr>
        <p:txBody>
          <a:bodyPr/>
          <a:lstStyle/>
          <a:p>
            <a:r>
              <a:rPr lang="en-AU" dirty="0" smtClean="0"/>
              <a:t>Renault Zoe EV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295835" y="1718520"/>
            <a:ext cx="4201553" cy="2963466"/>
          </a:xfrm>
        </p:spPr>
        <p:txBody>
          <a:bodyPr>
            <a:normAutofit/>
          </a:bodyPr>
          <a:lstStyle/>
          <a:p>
            <a:r>
              <a:rPr lang="en-AU" sz="1900" dirty="0" smtClean="0"/>
              <a:t>Purchase Price = $42,066 </a:t>
            </a:r>
            <a:r>
              <a:rPr lang="en-AU" sz="1200" dirty="0" smtClean="0"/>
              <a:t>(</a:t>
            </a:r>
            <a:r>
              <a:rPr lang="en-AU" sz="1200" dirty="0" err="1" smtClean="0"/>
              <a:t>Gov</a:t>
            </a:r>
            <a:r>
              <a:rPr lang="en-AU" sz="1200" dirty="0" smtClean="0"/>
              <a:t> Pricing)</a:t>
            </a:r>
          </a:p>
          <a:p>
            <a:r>
              <a:rPr lang="en-AU" sz="1900" dirty="0" smtClean="0"/>
              <a:t>Estimate resale = $12,377 </a:t>
            </a:r>
            <a:r>
              <a:rPr lang="en-AU" sz="1200" dirty="0" smtClean="0"/>
              <a:t>(ATO Rates) </a:t>
            </a:r>
          </a:p>
          <a:p>
            <a:r>
              <a:rPr lang="en-AU" sz="1900" dirty="0" smtClean="0"/>
              <a:t>Electricity Cost = 0 - $3,640</a:t>
            </a:r>
            <a:endParaRPr lang="en-AU" sz="1200" dirty="0" smtClean="0"/>
          </a:p>
          <a:p>
            <a:r>
              <a:rPr lang="en-AU" sz="2000" dirty="0" smtClean="0"/>
              <a:t>Service costs = $1,340</a:t>
            </a:r>
            <a:endParaRPr lang="en-AU" sz="1600" dirty="0" smtClean="0"/>
          </a:p>
          <a:p>
            <a:r>
              <a:rPr lang="en-AU" sz="1900" dirty="0" smtClean="0"/>
              <a:t>Licence &amp; Insurance = $6,270</a:t>
            </a:r>
          </a:p>
          <a:p>
            <a:r>
              <a:rPr lang="en-AU" sz="2000" dirty="0" smtClean="0"/>
              <a:t>Admin, tyres, </a:t>
            </a:r>
            <a:r>
              <a:rPr lang="en-AU" sz="1900" dirty="0" smtClean="0"/>
              <a:t>risk = $1,590</a:t>
            </a:r>
          </a:p>
          <a:p>
            <a:r>
              <a:rPr lang="en-AU" sz="1900" b="1" dirty="0" smtClean="0"/>
              <a:t>Total = $46,055 </a:t>
            </a:r>
          </a:p>
          <a:p>
            <a:r>
              <a:rPr lang="en-AU" sz="1900" dirty="0" smtClean="0"/>
              <a:t>C/KM to operate = 0.46</a:t>
            </a:r>
            <a:endParaRPr lang="en-AU" sz="19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5025" y="1231016"/>
            <a:ext cx="4041775" cy="479822"/>
          </a:xfrm>
        </p:spPr>
        <p:txBody>
          <a:bodyPr/>
          <a:lstStyle/>
          <a:p>
            <a:r>
              <a:rPr lang="en-AU" dirty="0" smtClean="0"/>
              <a:t>Toyota Corolla ULP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1718520"/>
            <a:ext cx="4041775" cy="2963466"/>
          </a:xfrm>
        </p:spPr>
        <p:txBody>
          <a:bodyPr>
            <a:normAutofit/>
          </a:bodyPr>
          <a:lstStyle/>
          <a:p>
            <a:r>
              <a:rPr lang="en-AU" sz="2000" dirty="0" smtClean="0"/>
              <a:t>Purchase Price =$21,371 </a:t>
            </a:r>
            <a:r>
              <a:rPr lang="en-AU" sz="1200" dirty="0" smtClean="0"/>
              <a:t>(</a:t>
            </a:r>
            <a:r>
              <a:rPr lang="en-AU" sz="1200" dirty="0" err="1" smtClean="0"/>
              <a:t>Gov</a:t>
            </a:r>
            <a:r>
              <a:rPr lang="en-AU" sz="1200" dirty="0" smtClean="0"/>
              <a:t> Pricing)</a:t>
            </a:r>
          </a:p>
          <a:p>
            <a:r>
              <a:rPr lang="en-AU" sz="2000" dirty="0" smtClean="0"/>
              <a:t>Estimated resale = $9,454 </a:t>
            </a:r>
            <a:r>
              <a:rPr lang="en-AU" sz="1200" dirty="0" smtClean="0"/>
              <a:t>(Redbook)</a:t>
            </a:r>
          </a:p>
          <a:p>
            <a:r>
              <a:rPr lang="en-AU" sz="1900" dirty="0" smtClean="0"/>
              <a:t>Fuel Cost  = $9,605</a:t>
            </a:r>
            <a:endParaRPr lang="en-AU" sz="1200" dirty="0" smtClean="0"/>
          </a:p>
          <a:p>
            <a:r>
              <a:rPr lang="en-AU" sz="1900" dirty="0" smtClean="0"/>
              <a:t>Service costs = $2,655</a:t>
            </a:r>
          </a:p>
          <a:p>
            <a:r>
              <a:rPr lang="en-AU" sz="2000" dirty="0" smtClean="0"/>
              <a:t>Licence &amp; Insurance = $3,260</a:t>
            </a:r>
          </a:p>
          <a:p>
            <a:r>
              <a:rPr lang="en-AU" sz="2000" dirty="0" smtClean="0"/>
              <a:t>Admin, tyres, risk = $1,590</a:t>
            </a:r>
          </a:p>
          <a:p>
            <a:r>
              <a:rPr lang="en-AU" sz="2000" b="1" dirty="0" smtClean="0"/>
              <a:t>Total = $34,420</a:t>
            </a:r>
          </a:p>
          <a:p>
            <a:r>
              <a:rPr lang="en-AU" sz="1900" dirty="0" smtClean="0"/>
              <a:t>C/KM to operate = 0.34</a:t>
            </a:r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1652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"/>
            <a:ext cx="9143285" cy="514309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Emissions Comparison</a:t>
            </a:r>
            <a:endParaRPr lang="en-AU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/>
              <a:t>            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2404411"/>
              </p:ext>
            </p:extLst>
          </p:nvPr>
        </p:nvGraphicFramePr>
        <p:xfrm>
          <a:off x="1884219" y="914399"/>
          <a:ext cx="5575706" cy="3680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7312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5985</TotalTime>
  <Words>513</Words>
  <Application>Microsoft Office PowerPoint</Application>
  <PresentationFormat>On-screen Show (16:9)</PresentationFormat>
  <Paragraphs>149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The  City of Canning  Electric Vehicle Journey</vt:lpstr>
      <vt:lpstr>Why Electric Vehicles (EV)?                       </vt:lpstr>
      <vt:lpstr>                         </vt:lpstr>
      <vt:lpstr>PowerPoint Presentation</vt:lpstr>
      <vt:lpstr>Current Fleet Position                          </vt:lpstr>
      <vt:lpstr>Fleet Electric Vehicle Strategy                        </vt:lpstr>
      <vt:lpstr>How does the Renault Zoe EV Stack Up?</vt:lpstr>
      <vt:lpstr>Renault Zoe EV  V’s  Toyota Corolla ULP Whole of life Costs 100,000km / 5yrs</vt:lpstr>
      <vt:lpstr>Emissions Comparison</vt:lpstr>
      <vt:lpstr>Energy Cost Comparison</vt:lpstr>
      <vt:lpstr>EV Daily Utilisation</vt:lpstr>
      <vt:lpstr>Environmental &amp; Social Benefits</vt:lpstr>
      <vt:lpstr>Staff Feedback Survey</vt:lpstr>
      <vt:lpstr>Charging Stations</vt:lpstr>
      <vt:lpstr>Emerging Technology</vt:lpstr>
      <vt:lpstr>Questions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Erol Hussein</dc:creator>
  <cp:lastModifiedBy>Geoff Archer</cp:lastModifiedBy>
  <cp:revision>309</cp:revision>
  <cp:lastPrinted>2020-10-07T05:32:02Z</cp:lastPrinted>
  <dcterms:created xsi:type="dcterms:W3CDTF">2017-12-12T00:28:41Z</dcterms:created>
  <dcterms:modified xsi:type="dcterms:W3CDTF">2020-10-07T06:10:04Z</dcterms:modified>
</cp:coreProperties>
</file>